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EB242-D067-4828-9396-4FA4A57C41D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030FC04-CE42-4667-9A87-C145903456FA}">
      <dgm:prSet phldrT="[Text]"/>
      <dgm:spPr/>
      <dgm:t>
        <a:bodyPr/>
        <a:lstStyle/>
        <a:p>
          <a:r>
            <a:rPr lang="en-IN" smtClean="0"/>
            <a:t>1. Introduction Section : ⁃ The “business problem” to be solved by this project and who may be interested </a:t>
          </a:r>
          <a:endParaRPr lang="en-IN"/>
        </a:p>
      </dgm:t>
    </dgm:pt>
    <dgm:pt modelId="{197D6403-892D-4D42-8D94-125930D68FF5}" type="parTrans" cxnId="{BCB0C7DF-705D-4B13-8E68-AC5E1D60F6C9}">
      <dgm:prSet/>
      <dgm:spPr/>
      <dgm:t>
        <a:bodyPr/>
        <a:lstStyle/>
        <a:p>
          <a:endParaRPr lang="en-IN"/>
        </a:p>
      </dgm:t>
    </dgm:pt>
    <dgm:pt modelId="{5EF4313C-2D11-43E9-AB71-D3108753F266}" type="sibTrans" cxnId="{BCB0C7DF-705D-4B13-8E68-AC5E1D60F6C9}">
      <dgm:prSet/>
      <dgm:spPr/>
      <dgm:t>
        <a:bodyPr/>
        <a:lstStyle/>
        <a:p>
          <a:endParaRPr lang="en-IN"/>
        </a:p>
      </dgm:t>
    </dgm:pt>
    <dgm:pt modelId="{86EF987C-AA2C-445F-9D34-07EF5AB19CB9}">
      <dgm:prSet/>
      <dgm:spPr/>
      <dgm:t>
        <a:bodyPr/>
        <a:lstStyle/>
        <a:p>
          <a:r>
            <a:rPr lang="en-IN" smtClean="0"/>
            <a:t>2. Data Section: Describe Data requirements and Sources needed to solve the problem</a:t>
          </a:r>
          <a:endParaRPr lang="en-IN"/>
        </a:p>
      </dgm:t>
    </dgm:pt>
    <dgm:pt modelId="{51D230B5-62C8-4FE7-8B29-0E48A1ECF5B5}" type="parTrans" cxnId="{E7033D0C-557A-4954-8550-054F5AD04A93}">
      <dgm:prSet/>
      <dgm:spPr/>
      <dgm:t>
        <a:bodyPr/>
        <a:lstStyle/>
        <a:p>
          <a:endParaRPr lang="en-IN"/>
        </a:p>
      </dgm:t>
    </dgm:pt>
    <dgm:pt modelId="{5D80BE0C-FB73-4FE5-89E0-F1F86739268F}" type="sibTrans" cxnId="{E7033D0C-557A-4954-8550-054F5AD04A93}">
      <dgm:prSet/>
      <dgm:spPr/>
      <dgm:t>
        <a:bodyPr/>
        <a:lstStyle/>
        <a:p>
          <a:endParaRPr lang="en-IN"/>
        </a:p>
      </dgm:t>
    </dgm:pt>
    <dgm:pt modelId="{82C4E853-2523-4BD3-8863-A3A00D5835B7}">
      <dgm:prSet/>
      <dgm:spPr/>
      <dgm:t>
        <a:bodyPr/>
        <a:lstStyle/>
        <a:p>
          <a:r>
            <a:rPr lang="en-IN" smtClean="0"/>
            <a:t>3. Methodology section:  Main component of the report - Execute data processing, describe/discuss any exploratory data analysis and/or inferential statistical testing performed, and/or machine learnings used.</a:t>
          </a:r>
          <a:endParaRPr lang="en-IN"/>
        </a:p>
      </dgm:t>
    </dgm:pt>
    <dgm:pt modelId="{35D3FDEF-F627-42F8-9BB3-22F316AEB9F9}" type="parTrans" cxnId="{A44881EF-E0DE-4C91-848E-365B9C861D9D}">
      <dgm:prSet/>
      <dgm:spPr/>
      <dgm:t>
        <a:bodyPr/>
        <a:lstStyle/>
        <a:p>
          <a:endParaRPr lang="en-IN"/>
        </a:p>
      </dgm:t>
    </dgm:pt>
    <dgm:pt modelId="{8BC66490-D4D1-4747-A340-B51AAD095ADF}" type="sibTrans" cxnId="{A44881EF-E0DE-4C91-848E-365B9C861D9D}">
      <dgm:prSet/>
      <dgm:spPr/>
      <dgm:t>
        <a:bodyPr/>
        <a:lstStyle/>
        <a:p>
          <a:endParaRPr lang="en-IN"/>
        </a:p>
      </dgm:t>
    </dgm:pt>
    <dgm:pt modelId="{5BFFFCC3-7116-4C27-9614-6707DC134B18}">
      <dgm:prSet/>
      <dgm:spPr/>
      <dgm:t>
        <a:bodyPr/>
        <a:lstStyle/>
        <a:p>
          <a:r>
            <a:rPr lang="en-IN" smtClean="0"/>
            <a:t>4. Results section: Discussion of the results and ﬁnding of answer</a:t>
          </a:r>
          <a:endParaRPr lang="en-IN"/>
        </a:p>
      </dgm:t>
    </dgm:pt>
    <dgm:pt modelId="{E7F40BC5-D70B-4857-95A3-7380034A4663}" type="parTrans" cxnId="{0D0A60DE-153E-43EE-8F54-14BAD7338B4E}">
      <dgm:prSet/>
      <dgm:spPr/>
      <dgm:t>
        <a:bodyPr/>
        <a:lstStyle/>
        <a:p>
          <a:endParaRPr lang="en-IN"/>
        </a:p>
      </dgm:t>
    </dgm:pt>
    <dgm:pt modelId="{28A7A86C-9719-44E9-B0FC-3C73C11E328B}" type="sibTrans" cxnId="{0D0A60DE-153E-43EE-8F54-14BAD7338B4E}">
      <dgm:prSet/>
      <dgm:spPr/>
      <dgm:t>
        <a:bodyPr/>
        <a:lstStyle/>
        <a:p>
          <a:endParaRPr lang="en-IN"/>
        </a:p>
      </dgm:t>
    </dgm:pt>
    <dgm:pt modelId="{3CCA70BD-86A2-403A-8B93-5A50408CB567}">
      <dgm:prSet/>
      <dgm:spPr/>
      <dgm:t>
        <a:bodyPr/>
        <a:lstStyle/>
        <a:p>
          <a:r>
            <a:rPr lang="en-IN" dirty="0" smtClean="0"/>
            <a:t>5. Discussion section</a:t>
          </a:r>
          <a:r>
            <a:rPr lang="en-IN" dirty="0" smtClean="0"/>
            <a:t>: Discussion </a:t>
          </a:r>
          <a:r>
            <a:rPr lang="en-IN" dirty="0" smtClean="0"/>
            <a:t>of observations noted and any recommendations </a:t>
          </a:r>
          <a:endParaRPr lang="en-IN" dirty="0"/>
        </a:p>
      </dgm:t>
    </dgm:pt>
    <dgm:pt modelId="{C6F6B87C-3B84-4B74-9860-B351A0109741}" type="parTrans" cxnId="{149C4669-3E1D-4F2D-A7FB-E7464752F009}">
      <dgm:prSet/>
      <dgm:spPr/>
      <dgm:t>
        <a:bodyPr/>
        <a:lstStyle/>
        <a:p>
          <a:endParaRPr lang="en-IN"/>
        </a:p>
      </dgm:t>
    </dgm:pt>
    <dgm:pt modelId="{6BF12F39-12D8-4DE2-9B86-D60F5A37CCBB}" type="sibTrans" cxnId="{149C4669-3E1D-4F2D-A7FB-E7464752F009}">
      <dgm:prSet/>
      <dgm:spPr/>
      <dgm:t>
        <a:bodyPr/>
        <a:lstStyle/>
        <a:p>
          <a:endParaRPr lang="en-IN"/>
        </a:p>
      </dgm:t>
    </dgm:pt>
    <dgm:pt modelId="{232E6040-8A91-4A9B-B7EF-8ABF1EAAC2B4}">
      <dgm:prSet/>
      <dgm:spPr/>
      <dgm:t>
        <a:bodyPr/>
        <a:lstStyle/>
        <a:p>
          <a:r>
            <a:rPr lang="en-IN" dirty="0" smtClean="0"/>
            <a:t>6. Conclusion section</a:t>
          </a:r>
          <a:r>
            <a:rPr lang="en-IN" dirty="0" smtClean="0"/>
            <a:t>: Answer </a:t>
          </a:r>
          <a:r>
            <a:rPr lang="en-IN" dirty="0" smtClean="0"/>
            <a:t>chosen and conclusions.</a:t>
          </a:r>
          <a:endParaRPr lang="en-IN" dirty="0"/>
        </a:p>
      </dgm:t>
    </dgm:pt>
    <dgm:pt modelId="{F7DBA49B-8889-4FB8-A917-3EF9DB9BF64B}" type="parTrans" cxnId="{2F4553DD-88ED-4E86-ACA5-571275A9BE88}">
      <dgm:prSet/>
      <dgm:spPr/>
      <dgm:t>
        <a:bodyPr/>
        <a:lstStyle/>
        <a:p>
          <a:endParaRPr lang="en-IN"/>
        </a:p>
      </dgm:t>
    </dgm:pt>
    <dgm:pt modelId="{EB551F0A-C52F-45DB-B44E-CD410D8938D6}" type="sibTrans" cxnId="{2F4553DD-88ED-4E86-ACA5-571275A9BE88}">
      <dgm:prSet/>
      <dgm:spPr/>
      <dgm:t>
        <a:bodyPr/>
        <a:lstStyle/>
        <a:p>
          <a:endParaRPr lang="en-IN"/>
        </a:p>
      </dgm:t>
    </dgm:pt>
    <dgm:pt modelId="{388D42C8-59D9-4C3E-A46F-932A2720C4BD}" type="pres">
      <dgm:prSet presAssocID="{ABBEB242-D067-4828-9396-4FA4A57C41D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80FA9B6C-83A4-4D59-B6F2-BB3A668E40A6}" type="pres">
      <dgm:prSet presAssocID="{ABBEB242-D067-4828-9396-4FA4A57C41D6}" presName="Name1" presStyleCnt="0"/>
      <dgm:spPr/>
    </dgm:pt>
    <dgm:pt modelId="{04E91E04-8BFD-4821-8DAB-0EF1B3A4B89C}" type="pres">
      <dgm:prSet presAssocID="{ABBEB242-D067-4828-9396-4FA4A57C41D6}" presName="cycle" presStyleCnt="0"/>
      <dgm:spPr/>
    </dgm:pt>
    <dgm:pt modelId="{E1AE8FCB-7B10-462C-A57E-6A73EE5654F2}" type="pres">
      <dgm:prSet presAssocID="{ABBEB242-D067-4828-9396-4FA4A57C41D6}" presName="srcNode" presStyleLbl="node1" presStyleIdx="0" presStyleCnt="6"/>
      <dgm:spPr/>
    </dgm:pt>
    <dgm:pt modelId="{CA5C771A-31D2-48FC-92AC-7F431B4B090D}" type="pres">
      <dgm:prSet presAssocID="{ABBEB242-D067-4828-9396-4FA4A57C41D6}" presName="conn" presStyleLbl="parChTrans1D2" presStyleIdx="0" presStyleCnt="1"/>
      <dgm:spPr/>
      <dgm:t>
        <a:bodyPr/>
        <a:lstStyle/>
        <a:p>
          <a:endParaRPr lang="en-IN"/>
        </a:p>
      </dgm:t>
    </dgm:pt>
    <dgm:pt modelId="{C6D7D99B-2614-4C62-A358-4606DE8E4DEC}" type="pres">
      <dgm:prSet presAssocID="{ABBEB242-D067-4828-9396-4FA4A57C41D6}" presName="extraNode" presStyleLbl="node1" presStyleIdx="0" presStyleCnt="6"/>
      <dgm:spPr/>
    </dgm:pt>
    <dgm:pt modelId="{8701243A-0AD0-4EAD-BACF-5949C3AF0701}" type="pres">
      <dgm:prSet presAssocID="{ABBEB242-D067-4828-9396-4FA4A57C41D6}" presName="dstNode" presStyleLbl="node1" presStyleIdx="0" presStyleCnt="6"/>
      <dgm:spPr/>
    </dgm:pt>
    <dgm:pt modelId="{A8A7CAE9-D5F7-4B64-A5C6-408A351FF89E}" type="pres">
      <dgm:prSet presAssocID="{C030FC04-CE42-4667-9A87-C145903456FA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1B81954-3346-4111-869F-8BC30B067703}" type="pres">
      <dgm:prSet presAssocID="{C030FC04-CE42-4667-9A87-C145903456FA}" presName="accent_1" presStyleCnt="0"/>
      <dgm:spPr/>
    </dgm:pt>
    <dgm:pt modelId="{C5829BBF-B6BF-491E-93AD-C25B2DB93856}" type="pres">
      <dgm:prSet presAssocID="{C030FC04-CE42-4667-9A87-C145903456FA}" presName="accentRepeatNode" presStyleLbl="solidFgAcc1" presStyleIdx="0" presStyleCnt="6"/>
      <dgm:spPr/>
    </dgm:pt>
    <dgm:pt modelId="{3B105C24-2675-4F96-A6C0-B6159591BE5B}" type="pres">
      <dgm:prSet presAssocID="{86EF987C-AA2C-445F-9D34-07EF5AB19CB9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2C9680E-E880-4A19-8AE1-3D520E909F9B}" type="pres">
      <dgm:prSet presAssocID="{86EF987C-AA2C-445F-9D34-07EF5AB19CB9}" presName="accent_2" presStyleCnt="0"/>
      <dgm:spPr/>
    </dgm:pt>
    <dgm:pt modelId="{7C600B35-A122-494D-99EF-8678BF1F427C}" type="pres">
      <dgm:prSet presAssocID="{86EF987C-AA2C-445F-9D34-07EF5AB19CB9}" presName="accentRepeatNode" presStyleLbl="solidFgAcc1" presStyleIdx="1" presStyleCnt="6"/>
      <dgm:spPr/>
    </dgm:pt>
    <dgm:pt modelId="{2F7DD48A-1DC4-4022-BD1B-0102CE545697}" type="pres">
      <dgm:prSet presAssocID="{82C4E853-2523-4BD3-8863-A3A00D5835B7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A2C527-BC84-4B0D-9E9C-0EB1D74B9587}" type="pres">
      <dgm:prSet presAssocID="{82C4E853-2523-4BD3-8863-A3A00D5835B7}" presName="accent_3" presStyleCnt="0"/>
      <dgm:spPr/>
    </dgm:pt>
    <dgm:pt modelId="{82384122-C858-46F8-823D-08AA91CAE196}" type="pres">
      <dgm:prSet presAssocID="{82C4E853-2523-4BD3-8863-A3A00D5835B7}" presName="accentRepeatNode" presStyleLbl="solidFgAcc1" presStyleIdx="2" presStyleCnt="6"/>
      <dgm:spPr/>
    </dgm:pt>
    <dgm:pt modelId="{134629A2-7610-4D7B-BFC7-AC77A9FDCBE3}" type="pres">
      <dgm:prSet presAssocID="{5BFFFCC3-7116-4C27-9614-6707DC134B18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A1B1741-2C87-43BE-B850-F881D84142A0}" type="pres">
      <dgm:prSet presAssocID="{5BFFFCC3-7116-4C27-9614-6707DC134B18}" presName="accent_4" presStyleCnt="0"/>
      <dgm:spPr/>
    </dgm:pt>
    <dgm:pt modelId="{CC2A58B1-6E34-4A2C-8A30-EEA32CF3EFE6}" type="pres">
      <dgm:prSet presAssocID="{5BFFFCC3-7116-4C27-9614-6707DC134B18}" presName="accentRepeatNode" presStyleLbl="solidFgAcc1" presStyleIdx="3" presStyleCnt="6"/>
      <dgm:spPr/>
    </dgm:pt>
    <dgm:pt modelId="{1861005D-5D3B-4822-BCE0-1170CDAD13CB}" type="pres">
      <dgm:prSet presAssocID="{3CCA70BD-86A2-403A-8B93-5A50408CB567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7835AC5-EDDC-4CE8-8D29-2E11133A4D5E}" type="pres">
      <dgm:prSet presAssocID="{3CCA70BD-86A2-403A-8B93-5A50408CB567}" presName="accent_5" presStyleCnt="0"/>
      <dgm:spPr/>
    </dgm:pt>
    <dgm:pt modelId="{897FFAEA-0381-40F9-A629-9B5889264259}" type="pres">
      <dgm:prSet presAssocID="{3CCA70BD-86A2-403A-8B93-5A50408CB567}" presName="accentRepeatNode" presStyleLbl="solidFgAcc1" presStyleIdx="4" presStyleCnt="6"/>
      <dgm:spPr/>
    </dgm:pt>
    <dgm:pt modelId="{A963A411-5363-42C6-9D23-44782E3F4F4E}" type="pres">
      <dgm:prSet presAssocID="{232E6040-8A91-4A9B-B7EF-8ABF1EAAC2B4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5ABA85-6883-4ACA-BF87-7A33DF67BFCA}" type="pres">
      <dgm:prSet presAssocID="{232E6040-8A91-4A9B-B7EF-8ABF1EAAC2B4}" presName="accent_6" presStyleCnt="0"/>
      <dgm:spPr/>
    </dgm:pt>
    <dgm:pt modelId="{8E38A924-4D7F-4899-A0B9-BAAD754F95A5}" type="pres">
      <dgm:prSet presAssocID="{232E6040-8A91-4A9B-B7EF-8ABF1EAAC2B4}" presName="accentRepeatNode" presStyleLbl="solidFgAcc1" presStyleIdx="5" presStyleCnt="6"/>
      <dgm:spPr/>
    </dgm:pt>
  </dgm:ptLst>
  <dgm:cxnLst>
    <dgm:cxn modelId="{AB569C3D-296A-4CCE-9215-7A227076303A}" type="presOf" srcId="{82C4E853-2523-4BD3-8863-A3A00D5835B7}" destId="{2F7DD48A-1DC4-4022-BD1B-0102CE545697}" srcOrd="0" destOrd="0" presId="urn:microsoft.com/office/officeart/2008/layout/VerticalCurvedList"/>
    <dgm:cxn modelId="{F4D9B1BF-E765-45B9-B6A0-ACC4D1EF6192}" type="presOf" srcId="{5BFFFCC3-7116-4C27-9614-6707DC134B18}" destId="{134629A2-7610-4D7B-BFC7-AC77A9FDCBE3}" srcOrd="0" destOrd="0" presId="urn:microsoft.com/office/officeart/2008/layout/VerticalCurvedList"/>
    <dgm:cxn modelId="{2F4553DD-88ED-4E86-ACA5-571275A9BE88}" srcId="{ABBEB242-D067-4828-9396-4FA4A57C41D6}" destId="{232E6040-8A91-4A9B-B7EF-8ABF1EAAC2B4}" srcOrd="5" destOrd="0" parTransId="{F7DBA49B-8889-4FB8-A917-3EF9DB9BF64B}" sibTransId="{EB551F0A-C52F-45DB-B44E-CD410D8938D6}"/>
    <dgm:cxn modelId="{575DF226-D4AC-4785-8BBC-5204CEAB3235}" type="presOf" srcId="{232E6040-8A91-4A9B-B7EF-8ABF1EAAC2B4}" destId="{A963A411-5363-42C6-9D23-44782E3F4F4E}" srcOrd="0" destOrd="0" presId="urn:microsoft.com/office/officeart/2008/layout/VerticalCurvedList"/>
    <dgm:cxn modelId="{E7033D0C-557A-4954-8550-054F5AD04A93}" srcId="{ABBEB242-D067-4828-9396-4FA4A57C41D6}" destId="{86EF987C-AA2C-445F-9D34-07EF5AB19CB9}" srcOrd="1" destOrd="0" parTransId="{51D230B5-62C8-4FE7-8B29-0E48A1ECF5B5}" sibTransId="{5D80BE0C-FB73-4FE5-89E0-F1F86739268F}"/>
    <dgm:cxn modelId="{DB603A92-FF49-4C4E-8D52-BC975547B8F1}" type="presOf" srcId="{5EF4313C-2D11-43E9-AB71-D3108753F266}" destId="{CA5C771A-31D2-48FC-92AC-7F431B4B090D}" srcOrd="0" destOrd="0" presId="urn:microsoft.com/office/officeart/2008/layout/VerticalCurvedList"/>
    <dgm:cxn modelId="{0D0A60DE-153E-43EE-8F54-14BAD7338B4E}" srcId="{ABBEB242-D067-4828-9396-4FA4A57C41D6}" destId="{5BFFFCC3-7116-4C27-9614-6707DC134B18}" srcOrd="3" destOrd="0" parTransId="{E7F40BC5-D70B-4857-95A3-7380034A4663}" sibTransId="{28A7A86C-9719-44E9-B0FC-3C73C11E328B}"/>
    <dgm:cxn modelId="{149C4669-3E1D-4F2D-A7FB-E7464752F009}" srcId="{ABBEB242-D067-4828-9396-4FA4A57C41D6}" destId="{3CCA70BD-86A2-403A-8B93-5A50408CB567}" srcOrd="4" destOrd="0" parTransId="{C6F6B87C-3B84-4B74-9860-B351A0109741}" sibTransId="{6BF12F39-12D8-4DE2-9B86-D60F5A37CCBB}"/>
    <dgm:cxn modelId="{E14C06DB-328A-4C34-BF5E-BA2655CEA819}" type="presOf" srcId="{3CCA70BD-86A2-403A-8B93-5A50408CB567}" destId="{1861005D-5D3B-4822-BCE0-1170CDAD13CB}" srcOrd="0" destOrd="0" presId="urn:microsoft.com/office/officeart/2008/layout/VerticalCurvedList"/>
    <dgm:cxn modelId="{D30DFBB7-9715-40DE-9216-108FFDE245F2}" type="presOf" srcId="{86EF987C-AA2C-445F-9D34-07EF5AB19CB9}" destId="{3B105C24-2675-4F96-A6C0-B6159591BE5B}" srcOrd="0" destOrd="0" presId="urn:microsoft.com/office/officeart/2008/layout/VerticalCurvedList"/>
    <dgm:cxn modelId="{BCB0C7DF-705D-4B13-8E68-AC5E1D60F6C9}" srcId="{ABBEB242-D067-4828-9396-4FA4A57C41D6}" destId="{C030FC04-CE42-4667-9A87-C145903456FA}" srcOrd="0" destOrd="0" parTransId="{197D6403-892D-4D42-8D94-125930D68FF5}" sibTransId="{5EF4313C-2D11-43E9-AB71-D3108753F266}"/>
    <dgm:cxn modelId="{E7595903-7AB2-4626-994F-4C0AB5C5CDA2}" type="presOf" srcId="{ABBEB242-D067-4828-9396-4FA4A57C41D6}" destId="{388D42C8-59D9-4C3E-A46F-932A2720C4BD}" srcOrd="0" destOrd="0" presId="urn:microsoft.com/office/officeart/2008/layout/VerticalCurvedList"/>
    <dgm:cxn modelId="{6E6E5185-A514-4600-B37F-7639F5B04779}" type="presOf" srcId="{C030FC04-CE42-4667-9A87-C145903456FA}" destId="{A8A7CAE9-D5F7-4B64-A5C6-408A351FF89E}" srcOrd="0" destOrd="0" presId="urn:microsoft.com/office/officeart/2008/layout/VerticalCurvedList"/>
    <dgm:cxn modelId="{A44881EF-E0DE-4C91-848E-365B9C861D9D}" srcId="{ABBEB242-D067-4828-9396-4FA4A57C41D6}" destId="{82C4E853-2523-4BD3-8863-A3A00D5835B7}" srcOrd="2" destOrd="0" parTransId="{35D3FDEF-F627-42F8-9BB3-22F316AEB9F9}" sibTransId="{8BC66490-D4D1-4747-A340-B51AAD095ADF}"/>
    <dgm:cxn modelId="{5F1F057E-7EB0-4ED8-970B-6143596F12A6}" type="presParOf" srcId="{388D42C8-59D9-4C3E-A46F-932A2720C4BD}" destId="{80FA9B6C-83A4-4D59-B6F2-BB3A668E40A6}" srcOrd="0" destOrd="0" presId="urn:microsoft.com/office/officeart/2008/layout/VerticalCurvedList"/>
    <dgm:cxn modelId="{2A6D1A51-7A64-4D30-ABB6-5FE3091F78DA}" type="presParOf" srcId="{80FA9B6C-83A4-4D59-B6F2-BB3A668E40A6}" destId="{04E91E04-8BFD-4821-8DAB-0EF1B3A4B89C}" srcOrd="0" destOrd="0" presId="urn:microsoft.com/office/officeart/2008/layout/VerticalCurvedList"/>
    <dgm:cxn modelId="{DF7A95EA-B4C9-4B61-B025-4B437E979148}" type="presParOf" srcId="{04E91E04-8BFD-4821-8DAB-0EF1B3A4B89C}" destId="{E1AE8FCB-7B10-462C-A57E-6A73EE5654F2}" srcOrd="0" destOrd="0" presId="urn:microsoft.com/office/officeart/2008/layout/VerticalCurvedList"/>
    <dgm:cxn modelId="{AA7EC356-87FF-4D18-9414-45EAEB73DA92}" type="presParOf" srcId="{04E91E04-8BFD-4821-8DAB-0EF1B3A4B89C}" destId="{CA5C771A-31D2-48FC-92AC-7F431B4B090D}" srcOrd="1" destOrd="0" presId="urn:microsoft.com/office/officeart/2008/layout/VerticalCurvedList"/>
    <dgm:cxn modelId="{6754E19B-BD89-4B53-B391-8449EE8B52A5}" type="presParOf" srcId="{04E91E04-8BFD-4821-8DAB-0EF1B3A4B89C}" destId="{C6D7D99B-2614-4C62-A358-4606DE8E4DEC}" srcOrd="2" destOrd="0" presId="urn:microsoft.com/office/officeart/2008/layout/VerticalCurvedList"/>
    <dgm:cxn modelId="{6BDB8803-22D6-448E-A83E-03F56C85EE15}" type="presParOf" srcId="{04E91E04-8BFD-4821-8DAB-0EF1B3A4B89C}" destId="{8701243A-0AD0-4EAD-BACF-5949C3AF0701}" srcOrd="3" destOrd="0" presId="urn:microsoft.com/office/officeart/2008/layout/VerticalCurvedList"/>
    <dgm:cxn modelId="{8CFE9591-0524-494A-ABC3-9EFB4B6C238C}" type="presParOf" srcId="{80FA9B6C-83A4-4D59-B6F2-BB3A668E40A6}" destId="{A8A7CAE9-D5F7-4B64-A5C6-408A351FF89E}" srcOrd="1" destOrd="0" presId="urn:microsoft.com/office/officeart/2008/layout/VerticalCurvedList"/>
    <dgm:cxn modelId="{6D799F1A-9FD5-4565-8641-B7C8B6AEE8C8}" type="presParOf" srcId="{80FA9B6C-83A4-4D59-B6F2-BB3A668E40A6}" destId="{31B81954-3346-4111-869F-8BC30B067703}" srcOrd="2" destOrd="0" presId="urn:microsoft.com/office/officeart/2008/layout/VerticalCurvedList"/>
    <dgm:cxn modelId="{848D61AD-CCA7-4751-990E-1030FD45C1EA}" type="presParOf" srcId="{31B81954-3346-4111-869F-8BC30B067703}" destId="{C5829BBF-B6BF-491E-93AD-C25B2DB93856}" srcOrd="0" destOrd="0" presId="urn:microsoft.com/office/officeart/2008/layout/VerticalCurvedList"/>
    <dgm:cxn modelId="{7EB2A9B9-A7EB-4B20-A164-724CE6E0740A}" type="presParOf" srcId="{80FA9B6C-83A4-4D59-B6F2-BB3A668E40A6}" destId="{3B105C24-2675-4F96-A6C0-B6159591BE5B}" srcOrd="3" destOrd="0" presId="urn:microsoft.com/office/officeart/2008/layout/VerticalCurvedList"/>
    <dgm:cxn modelId="{84CB9602-C6D6-472B-AF2C-D06B3A15AD54}" type="presParOf" srcId="{80FA9B6C-83A4-4D59-B6F2-BB3A668E40A6}" destId="{62C9680E-E880-4A19-8AE1-3D520E909F9B}" srcOrd="4" destOrd="0" presId="urn:microsoft.com/office/officeart/2008/layout/VerticalCurvedList"/>
    <dgm:cxn modelId="{BE21EF29-0E2E-4496-869E-4B9FF07D8C76}" type="presParOf" srcId="{62C9680E-E880-4A19-8AE1-3D520E909F9B}" destId="{7C600B35-A122-494D-99EF-8678BF1F427C}" srcOrd="0" destOrd="0" presId="urn:microsoft.com/office/officeart/2008/layout/VerticalCurvedList"/>
    <dgm:cxn modelId="{D7B20640-833A-4865-BA64-0C8D0BF30CDB}" type="presParOf" srcId="{80FA9B6C-83A4-4D59-B6F2-BB3A668E40A6}" destId="{2F7DD48A-1DC4-4022-BD1B-0102CE545697}" srcOrd="5" destOrd="0" presId="urn:microsoft.com/office/officeart/2008/layout/VerticalCurvedList"/>
    <dgm:cxn modelId="{16D07810-D64D-47F2-B7B1-37C7E7FFE722}" type="presParOf" srcId="{80FA9B6C-83A4-4D59-B6F2-BB3A668E40A6}" destId="{48A2C527-BC84-4B0D-9E9C-0EB1D74B9587}" srcOrd="6" destOrd="0" presId="urn:microsoft.com/office/officeart/2008/layout/VerticalCurvedList"/>
    <dgm:cxn modelId="{704A0C36-8619-45FB-A0A5-DE1AA2BB441B}" type="presParOf" srcId="{48A2C527-BC84-4B0D-9E9C-0EB1D74B9587}" destId="{82384122-C858-46F8-823D-08AA91CAE196}" srcOrd="0" destOrd="0" presId="urn:microsoft.com/office/officeart/2008/layout/VerticalCurvedList"/>
    <dgm:cxn modelId="{B18E7E14-F460-4906-AAEB-CB4ABAA8B29B}" type="presParOf" srcId="{80FA9B6C-83A4-4D59-B6F2-BB3A668E40A6}" destId="{134629A2-7610-4D7B-BFC7-AC77A9FDCBE3}" srcOrd="7" destOrd="0" presId="urn:microsoft.com/office/officeart/2008/layout/VerticalCurvedList"/>
    <dgm:cxn modelId="{C646F88F-BCDC-4610-92AF-CAE0158535CD}" type="presParOf" srcId="{80FA9B6C-83A4-4D59-B6F2-BB3A668E40A6}" destId="{DA1B1741-2C87-43BE-B850-F881D84142A0}" srcOrd="8" destOrd="0" presId="urn:microsoft.com/office/officeart/2008/layout/VerticalCurvedList"/>
    <dgm:cxn modelId="{46ADDBBF-E240-48A3-8041-AA6EADFDBBD4}" type="presParOf" srcId="{DA1B1741-2C87-43BE-B850-F881D84142A0}" destId="{CC2A58B1-6E34-4A2C-8A30-EEA32CF3EFE6}" srcOrd="0" destOrd="0" presId="urn:microsoft.com/office/officeart/2008/layout/VerticalCurvedList"/>
    <dgm:cxn modelId="{315F950A-32E3-4725-AA15-C3EBADBF06F2}" type="presParOf" srcId="{80FA9B6C-83A4-4D59-B6F2-BB3A668E40A6}" destId="{1861005D-5D3B-4822-BCE0-1170CDAD13CB}" srcOrd="9" destOrd="0" presId="urn:microsoft.com/office/officeart/2008/layout/VerticalCurvedList"/>
    <dgm:cxn modelId="{A5580FA8-D75E-47D1-AA83-7347AD82E49C}" type="presParOf" srcId="{80FA9B6C-83A4-4D59-B6F2-BB3A668E40A6}" destId="{77835AC5-EDDC-4CE8-8D29-2E11133A4D5E}" srcOrd="10" destOrd="0" presId="urn:microsoft.com/office/officeart/2008/layout/VerticalCurvedList"/>
    <dgm:cxn modelId="{E2F0E63E-05E0-4153-8277-2F8BDBC0FCE0}" type="presParOf" srcId="{77835AC5-EDDC-4CE8-8D29-2E11133A4D5E}" destId="{897FFAEA-0381-40F9-A629-9B5889264259}" srcOrd="0" destOrd="0" presId="urn:microsoft.com/office/officeart/2008/layout/VerticalCurvedList"/>
    <dgm:cxn modelId="{477A1A21-8C4D-4449-AE18-7F76A2487249}" type="presParOf" srcId="{80FA9B6C-83A4-4D59-B6F2-BB3A668E40A6}" destId="{A963A411-5363-42C6-9D23-44782E3F4F4E}" srcOrd="11" destOrd="0" presId="urn:microsoft.com/office/officeart/2008/layout/VerticalCurvedList"/>
    <dgm:cxn modelId="{3057A05F-1E02-48C5-9670-61ADA8A298E7}" type="presParOf" srcId="{80FA9B6C-83A4-4D59-B6F2-BB3A668E40A6}" destId="{335ABA85-6883-4ACA-BF87-7A33DF67BFCA}" srcOrd="12" destOrd="0" presId="urn:microsoft.com/office/officeart/2008/layout/VerticalCurvedList"/>
    <dgm:cxn modelId="{E3D6C002-594B-4A8D-B154-0B9C81477458}" type="presParOf" srcId="{335ABA85-6883-4ACA-BF87-7A33DF67BFCA}" destId="{8E38A924-4D7F-4899-A0B9-BAAD754F95A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C771A-31D2-48FC-92AC-7F431B4B090D}">
      <dsp:nvSpPr>
        <dsp:cNvPr id="0" name=""/>
        <dsp:cNvSpPr/>
      </dsp:nvSpPr>
      <dsp:spPr>
        <a:xfrm>
          <a:off x="-6813223" y="-1041783"/>
          <a:ext cx="8109054" cy="8109054"/>
        </a:xfrm>
        <a:prstGeom prst="blockArc">
          <a:avLst>
            <a:gd name="adj1" fmla="val 18900000"/>
            <a:gd name="adj2" fmla="val 2700000"/>
            <a:gd name="adj3" fmla="val 26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A7CAE9-D5F7-4B64-A5C6-408A351FF89E}">
      <dsp:nvSpPr>
        <dsp:cNvPr id="0" name=""/>
        <dsp:cNvSpPr/>
      </dsp:nvSpPr>
      <dsp:spPr>
        <a:xfrm>
          <a:off x="482340" y="317302"/>
          <a:ext cx="10071909" cy="634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526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smtClean="0"/>
            <a:t>1. Introduction Section : ⁃ The “business problem” to be solved by this project and who may be interested </a:t>
          </a:r>
          <a:endParaRPr lang="en-IN" sz="1600" kern="1200"/>
        </a:p>
      </dsp:txBody>
      <dsp:txXfrm>
        <a:off x="482340" y="317302"/>
        <a:ext cx="10071909" cy="634363"/>
      </dsp:txXfrm>
    </dsp:sp>
    <dsp:sp modelId="{C5829BBF-B6BF-491E-93AD-C25B2DB93856}">
      <dsp:nvSpPr>
        <dsp:cNvPr id="0" name=""/>
        <dsp:cNvSpPr/>
      </dsp:nvSpPr>
      <dsp:spPr>
        <a:xfrm>
          <a:off x="85863" y="238006"/>
          <a:ext cx="792954" cy="792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05C24-2675-4F96-A6C0-B6159591BE5B}">
      <dsp:nvSpPr>
        <dsp:cNvPr id="0" name=""/>
        <dsp:cNvSpPr/>
      </dsp:nvSpPr>
      <dsp:spPr>
        <a:xfrm>
          <a:off x="1004147" y="1268726"/>
          <a:ext cx="9550102" cy="634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526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smtClean="0"/>
            <a:t>2. Data Section: Describe Data requirements and Sources needed to solve the problem</a:t>
          </a:r>
          <a:endParaRPr lang="en-IN" sz="1600" kern="1200"/>
        </a:p>
      </dsp:txBody>
      <dsp:txXfrm>
        <a:off x="1004147" y="1268726"/>
        <a:ext cx="9550102" cy="634363"/>
      </dsp:txXfrm>
    </dsp:sp>
    <dsp:sp modelId="{7C600B35-A122-494D-99EF-8678BF1F427C}">
      <dsp:nvSpPr>
        <dsp:cNvPr id="0" name=""/>
        <dsp:cNvSpPr/>
      </dsp:nvSpPr>
      <dsp:spPr>
        <a:xfrm>
          <a:off x="607670" y="1189431"/>
          <a:ext cx="792954" cy="792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DD48A-1DC4-4022-BD1B-0102CE545697}">
      <dsp:nvSpPr>
        <dsp:cNvPr id="0" name=""/>
        <dsp:cNvSpPr/>
      </dsp:nvSpPr>
      <dsp:spPr>
        <a:xfrm>
          <a:off x="1242756" y="2220150"/>
          <a:ext cx="9311493" cy="634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526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smtClean="0"/>
            <a:t>3. Methodology section:  Main component of the report - Execute data processing, describe/discuss any exploratory data analysis and/or inferential statistical testing performed, and/or machine learnings used.</a:t>
          </a:r>
          <a:endParaRPr lang="en-IN" sz="1600" kern="1200"/>
        </a:p>
      </dsp:txBody>
      <dsp:txXfrm>
        <a:off x="1242756" y="2220150"/>
        <a:ext cx="9311493" cy="634363"/>
      </dsp:txXfrm>
    </dsp:sp>
    <dsp:sp modelId="{82384122-C858-46F8-823D-08AA91CAE196}">
      <dsp:nvSpPr>
        <dsp:cNvPr id="0" name=""/>
        <dsp:cNvSpPr/>
      </dsp:nvSpPr>
      <dsp:spPr>
        <a:xfrm>
          <a:off x="846279" y="2140855"/>
          <a:ext cx="792954" cy="792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629A2-7610-4D7B-BFC7-AC77A9FDCBE3}">
      <dsp:nvSpPr>
        <dsp:cNvPr id="0" name=""/>
        <dsp:cNvSpPr/>
      </dsp:nvSpPr>
      <dsp:spPr>
        <a:xfrm>
          <a:off x="1242756" y="3170972"/>
          <a:ext cx="9311493" cy="634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526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smtClean="0"/>
            <a:t>4. Results section: Discussion of the results and ﬁnding of answer</a:t>
          </a:r>
          <a:endParaRPr lang="en-IN" sz="1600" kern="1200"/>
        </a:p>
      </dsp:txBody>
      <dsp:txXfrm>
        <a:off x="1242756" y="3170972"/>
        <a:ext cx="9311493" cy="634363"/>
      </dsp:txXfrm>
    </dsp:sp>
    <dsp:sp modelId="{CC2A58B1-6E34-4A2C-8A30-EEA32CF3EFE6}">
      <dsp:nvSpPr>
        <dsp:cNvPr id="0" name=""/>
        <dsp:cNvSpPr/>
      </dsp:nvSpPr>
      <dsp:spPr>
        <a:xfrm>
          <a:off x="846279" y="3091677"/>
          <a:ext cx="792954" cy="792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1005D-5D3B-4822-BCE0-1170CDAD13CB}">
      <dsp:nvSpPr>
        <dsp:cNvPr id="0" name=""/>
        <dsp:cNvSpPr/>
      </dsp:nvSpPr>
      <dsp:spPr>
        <a:xfrm>
          <a:off x="1004147" y="4122397"/>
          <a:ext cx="9550102" cy="634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526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5. Discussion section</a:t>
          </a:r>
          <a:r>
            <a:rPr lang="en-IN" sz="1600" kern="1200" dirty="0" smtClean="0"/>
            <a:t>: Discussion </a:t>
          </a:r>
          <a:r>
            <a:rPr lang="en-IN" sz="1600" kern="1200" dirty="0" smtClean="0"/>
            <a:t>of observations noted and any recommendations </a:t>
          </a:r>
          <a:endParaRPr lang="en-IN" sz="1600" kern="1200" dirty="0"/>
        </a:p>
      </dsp:txBody>
      <dsp:txXfrm>
        <a:off x="1004147" y="4122397"/>
        <a:ext cx="9550102" cy="634363"/>
      </dsp:txXfrm>
    </dsp:sp>
    <dsp:sp modelId="{897FFAEA-0381-40F9-A629-9B5889264259}">
      <dsp:nvSpPr>
        <dsp:cNvPr id="0" name=""/>
        <dsp:cNvSpPr/>
      </dsp:nvSpPr>
      <dsp:spPr>
        <a:xfrm>
          <a:off x="607670" y="4043101"/>
          <a:ext cx="792954" cy="792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3A411-5363-42C6-9D23-44782E3F4F4E}">
      <dsp:nvSpPr>
        <dsp:cNvPr id="0" name=""/>
        <dsp:cNvSpPr/>
      </dsp:nvSpPr>
      <dsp:spPr>
        <a:xfrm>
          <a:off x="482340" y="5073821"/>
          <a:ext cx="10071909" cy="634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526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6. Conclusion section</a:t>
          </a:r>
          <a:r>
            <a:rPr lang="en-IN" sz="1600" kern="1200" dirty="0" smtClean="0"/>
            <a:t>: Answer </a:t>
          </a:r>
          <a:r>
            <a:rPr lang="en-IN" sz="1600" kern="1200" dirty="0" smtClean="0"/>
            <a:t>chosen and conclusions.</a:t>
          </a:r>
          <a:endParaRPr lang="en-IN" sz="1600" kern="1200" dirty="0"/>
        </a:p>
      </dsp:txBody>
      <dsp:txXfrm>
        <a:off x="482340" y="5073821"/>
        <a:ext cx="10071909" cy="634363"/>
      </dsp:txXfrm>
    </dsp:sp>
    <dsp:sp modelId="{8E38A924-4D7F-4899-A0B9-BAAD754F95A5}">
      <dsp:nvSpPr>
        <dsp:cNvPr id="0" name=""/>
        <dsp:cNvSpPr/>
      </dsp:nvSpPr>
      <dsp:spPr>
        <a:xfrm>
          <a:off x="85863" y="4994526"/>
          <a:ext cx="792954" cy="792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389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446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87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487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39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08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84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56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562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5959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38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288F5AB-8737-4721-BEB1-C7C2BA52C64F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3853537-3B65-42F8-BE39-9D950ECF19D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65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My</a:t>
            </a:r>
            <a:br>
              <a:rPr lang="en-IN" dirty="0" smtClean="0"/>
            </a:br>
            <a:r>
              <a:rPr lang="en-IN" dirty="0" smtClean="0"/>
              <a:t>Coursera Capstone Project Final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Coursera IBM Data Science </a:t>
            </a:r>
            <a:r>
              <a:rPr lang="fr-FR" dirty="0" err="1"/>
              <a:t>Certiﬁcation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3278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0787" y="198862"/>
            <a:ext cx="9071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/>
              <a:t>Rental Price Statistics MH Apartments </a:t>
            </a:r>
          </a:p>
          <a:p>
            <a:r>
              <a:rPr lang="en-IN" sz="3600" dirty="0"/>
              <a:t>Budget US7000/month is around the mean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272" y="1544811"/>
            <a:ext cx="7512713" cy="51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9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920" y="750403"/>
            <a:ext cx="8479003" cy="57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9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10" y="598081"/>
            <a:ext cx="9319969" cy="59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7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68973" y="173586"/>
            <a:ext cx="52445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/>
              <a:t>Apartments for Rent in MH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700" y="935127"/>
            <a:ext cx="9746608" cy="56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6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32" y="1152848"/>
            <a:ext cx="9377749" cy="56030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4917" y="187236"/>
            <a:ext cx="7007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/>
              <a:t>MH </a:t>
            </a:r>
            <a:r>
              <a:rPr lang="en-IN" sz="3600" dirty="0" err="1"/>
              <a:t>apts</a:t>
            </a:r>
            <a:r>
              <a:rPr lang="en-IN" sz="3600" dirty="0"/>
              <a:t> for rent with venue clusters</a:t>
            </a:r>
          </a:p>
        </p:txBody>
      </p:sp>
    </p:spTree>
    <p:extLst>
      <p:ext uri="{BB962C8B-B14F-4D97-AF65-F5344CB8AC3E}">
        <p14:creationId xmlns:p14="http://schemas.microsoft.com/office/powerpoint/2010/main" val="138606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81144" y="105349"/>
            <a:ext cx="37358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/>
              <a:t>Venues of cluster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751680"/>
            <a:ext cx="10119120" cy="59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9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5104" y="146292"/>
            <a:ext cx="6964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/>
              <a:t>Manhattan subway stations </a:t>
            </a:r>
            <a:r>
              <a:rPr lang="en-IN" sz="3600" dirty="0" err="1"/>
              <a:t>geodata</a:t>
            </a:r>
            <a:endParaRPr lang="en-IN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782" y="792623"/>
            <a:ext cx="7358195" cy="571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90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3645" y="146292"/>
            <a:ext cx="8651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err="1"/>
              <a:t>Apts</a:t>
            </a:r>
            <a:r>
              <a:rPr lang="en-IN" sz="3600" dirty="0"/>
              <a:t> for rent (blue) and subway stations (red)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61" y="995764"/>
            <a:ext cx="9123981" cy="54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5647" y="282770"/>
            <a:ext cx="40659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/>
              <a:t>Selected Apartment!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87" y="929101"/>
            <a:ext cx="10040813" cy="57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14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59868" y="1369032"/>
            <a:ext cx="93578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Using the "one map" above, I was able to explore all possibilities since the popups </a:t>
            </a:r>
          </a:p>
          <a:p>
            <a:r>
              <a:rPr lang="en-IN" sz="2000" dirty="0"/>
              <a:t>provide the information needed for a good decision</a:t>
            </a:r>
            <a:r>
              <a:rPr lang="en-IN" sz="2000" dirty="0" smtClean="0"/>
              <a:t>.</a:t>
            </a:r>
          </a:p>
          <a:p>
            <a:endParaRPr lang="en-IN" sz="2000" dirty="0"/>
          </a:p>
          <a:p>
            <a:r>
              <a:rPr lang="en-IN" sz="2000" dirty="0"/>
              <a:t>Apartment 1 rent cost is US7500 slightly above the US7000 budget. Apt 1 is located </a:t>
            </a:r>
          </a:p>
          <a:p>
            <a:r>
              <a:rPr lang="en-IN" sz="2000" dirty="0"/>
              <a:t>400 meters from subway station at 59th Street and work place ( Park Ave and 53rd) is </a:t>
            </a:r>
          </a:p>
          <a:p>
            <a:r>
              <a:rPr lang="en-IN" sz="2000" dirty="0"/>
              <a:t>another 600 meters way. I can walk to work place and use subway for other places </a:t>
            </a:r>
          </a:p>
          <a:p>
            <a:r>
              <a:rPr lang="en-IN" sz="2000" dirty="0"/>
              <a:t>around. Venues for this apt are as of Cluster 2 and it is located in a ﬁne district in the </a:t>
            </a:r>
          </a:p>
          <a:p>
            <a:r>
              <a:rPr lang="en-IN" sz="2000" dirty="0"/>
              <a:t>East side of Manhattan</a:t>
            </a:r>
            <a:r>
              <a:rPr lang="en-IN" sz="2000" dirty="0" smtClean="0"/>
              <a:t>.</a:t>
            </a:r>
          </a:p>
          <a:p>
            <a:endParaRPr lang="en-IN" sz="2000" dirty="0"/>
          </a:p>
          <a:p>
            <a:r>
              <a:rPr lang="en-IN" sz="2000" dirty="0"/>
              <a:t>Apartment 2 rent cost is US6935, just under the US7000 budget. Apt 2 is located 60 </a:t>
            </a:r>
          </a:p>
          <a:p>
            <a:r>
              <a:rPr lang="en-IN" sz="2000" dirty="0"/>
              <a:t>meters from subway station at Fulton Street, but I will have to ride the subway daily </a:t>
            </a:r>
          </a:p>
          <a:p>
            <a:r>
              <a:rPr lang="en-IN" sz="2000" dirty="0"/>
              <a:t>to work , possibly 40-60 min ride. Venues for this apt are as of Cluster 3</a:t>
            </a:r>
            <a:r>
              <a:rPr lang="en-IN" sz="2000" dirty="0" smtClean="0"/>
              <a:t>.</a:t>
            </a:r>
            <a:endParaRPr lang="en-IN" sz="2000" dirty="0"/>
          </a:p>
          <a:p>
            <a:r>
              <a:rPr lang="en-IN" sz="2000" dirty="0"/>
              <a:t>Based on current Singapore venues, I feel that Cluster 2 type of venues is a closer </a:t>
            </a:r>
          </a:p>
          <a:p>
            <a:r>
              <a:rPr lang="en-IN" sz="2000" dirty="0"/>
              <a:t>resemblance to my current place. That means that APARTMENT 1 is a better choice </a:t>
            </a:r>
          </a:p>
          <a:p>
            <a:r>
              <a:rPr lang="en-IN" sz="2000" dirty="0"/>
              <a:t>since the extra monthly rent is worth the conveniences it provides.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3498375" y="378304"/>
            <a:ext cx="4040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/>
              <a:t>Apartment Selection</a:t>
            </a:r>
          </a:p>
        </p:txBody>
      </p:sp>
    </p:spTree>
    <p:extLst>
      <p:ext uri="{BB962C8B-B14F-4D97-AF65-F5344CB8AC3E}">
        <p14:creationId xmlns:p14="http://schemas.microsoft.com/office/powerpoint/2010/main" val="278096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858" y="227151"/>
            <a:ext cx="8770571" cy="823727"/>
          </a:xfrm>
        </p:spPr>
        <p:txBody>
          <a:bodyPr/>
          <a:lstStyle/>
          <a:p>
            <a:r>
              <a:rPr lang="en-IN" dirty="0"/>
              <a:t>Report Content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366692"/>
              </p:ext>
            </p:extLst>
          </p:nvPr>
        </p:nvGraphicFramePr>
        <p:xfrm>
          <a:off x="1064525" y="832513"/>
          <a:ext cx="10640113" cy="602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8016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5871" y="214531"/>
            <a:ext cx="6932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/>
              <a:t>Venus in Cluster 2 near future home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34" y="1147743"/>
            <a:ext cx="9540066" cy="51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75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6407" y="1995817"/>
            <a:ext cx="86663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• In general, I am positively impressed with the overall </a:t>
            </a:r>
            <a:r>
              <a:rPr lang="en-IN" sz="2400" dirty="0" smtClean="0"/>
              <a:t>organization</a:t>
            </a:r>
            <a:r>
              <a:rPr lang="en-IN" sz="2400" dirty="0"/>
              <a:t>, content and lab works presented during </a:t>
            </a:r>
            <a:r>
              <a:rPr lang="en-IN" sz="2400" dirty="0" smtClean="0"/>
              <a:t> the </a:t>
            </a:r>
            <a:r>
              <a:rPr lang="en-IN" sz="2400" dirty="0"/>
              <a:t>Coursera IBM Certiﬁcation Course</a:t>
            </a:r>
          </a:p>
          <a:p>
            <a:r>
              <a:rPr lang="en-IN" sz="2400" dirty="0"/>
              <a:t>• I feel this Capstone project presented me a great </a:t>
            </a:r>
            <a:r>
              <a:rPr lang="en-IN" sz="2400" dirty="0" smtClean="0"/>
              <a:t>opportunity </a:t>
            </a:r>
            <a:r>
              <a:rPr lang="en-IN" sz="2400" dirty="0"/>
              <a:t>to practice and apply the Data Science </a:t>
            </a:r>
            <a:r>
              <a:rPr lang="en-IN" sz="2400" dirty="0" smtClean="0"/>
              <a:t>tools </a:t>
            </a:r>
            <a:r>
              <a:rPr lang="en-IN" sz="2400" dirty="0"/>
              <a:t>and methodologies learned. </a:t>
            </a:r>
          </a:p>
          <a:p>
            <a:r>
              <a:rPr lang="en-IN" sz="2400" dirty="0"/>
              <a:t>• I have created a good project that I can present as an </a:t>
            </a:r>
            <a:r>
              <a:rPr lang="en-IN" sz="2400" dirty="0" smtClean="0"/>
              <a:t>example </a:t>
            </a:r>
            <a:r>
              <a:rPr lang="en-IN" sz="2400" dirty="0"/>
              <a:t>to show my potential.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25673" y="542077"/>
            <a:ext cx="28360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/>
              <a:t>5.0 Discussion</a:t>
            </a:r>
          </a:p>
        </p:txBody>
      </p:sp>
    </p:spTree>
    <p:extLst>
      <p:ext uri="{BB962C8B-B14F-4D97-AF65-F5344CB8AC3E}">
        <p14:creationId xmlns:p14="http://schemas.microsoft.com/office/powerpoint/2010/main" val="779012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0484" y="282769"/>
            <a:ext cx="3103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/>
              <a:t>6.0 Conclusions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913579" y="1475181"/>
            <a:ext cx="91646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• I feel rewarded with the efforts, time and money spent. I </a:t>
            </a:r>
            <a:r>
              <a:rPr lang="en-IN" sz="2400" dirty="0" smtClean="0"/>
              <a:t>believe </a:t>
            </a:r>
            <a:r>
              <a:rPr lang="en-IN" sz="2400" dirty="0"/>
              <a:t>this course with all the topics covered is well worthy </a:t>
            </a:r>
            <a:r>
              <a:rPr lang="en-IN" sz="2400" dirty="0" smtClean="0"/>
              <a:t>of </a:t>
            </a:r>
            <a:r>
              <a:rPr lang="en-IN" sz="2400" dirty="0"/>
              <a:t>appreciation.</a:t>
            </a:r>
          </a:p>
          <a:p>
            <a:r>
              <a:rPr lang="en-IN" sz="2400" dirty="0"/>
              <a:t>• This project has shown me a practical application to resolve </a:t>
            </a:r>
            <a:r>
              <a:rPr lang="en-IN" sz="2400" dirty="0" smtClean="0"/>
              <a:t>a </a:t>
            </a:r>
            <a:r>
              <a:rPr lang="en-IN" sz="2400" dirty="0"/>
              <a:t>real situation that has impacting personal and ﬁnancial </a:t>
            </a:r>
            <a:r>
              <a:rPr lang="en-IN" sz="2400" dirty="0" smtClean="0"/>
              <a:t>impact </a:t>
            </a:r>
            <a:r>
              <a:rPr lang="en-IN" sz="2400" dirty="0"/>
              <a:t>using Data Science tools.</a:t>
            </a:r>
          </a:p>
          <a:p>
            <a:r>
              <a:rPr lang="en-IN" sz="2400" dirty="0"/>
              <a:t>• The mapping with Folium is a very powerful technique to </a:t>
            </a:r>
            <a:r>
              <a:rPr lang="en-IN" sz="2400" dirty="0" smtClean="0"/>
              <a:t>consolidate </a:t>
            </a:r>
            <a:r>
              <a:rPr lang="en-IN" sz="2400" dirty="0"/>
              <a:t>information and make the analysis and decision </a:t>
            </a:r>
            <a:r>
              <a:rPr lang="en-IN" sz="2400" dirty="0" smtClean="0"/>
              <a:t>thoroughly </a:t>
            </a:r>
            <a:r>
              <a:rPr lang="en-IN" sz="2400" dirty="0"/>
              <a:t>and with conﬁdence. I would recommend for </a:t>
            </a:r>
            <a:r>
              <a:rPr lang="en-IN" sz="2400" dirty="0" smtClean="0"/>
              <a:t>use </a:t>
            </a:r>
            <a:r>
              <a:rPr lang="en-IN" sz="2400" dirty="0"/>
              <a:t>in similar situations.</a:t>
            </a:r>
          </a:p>
          <a:p>
            <a:r>
              <a:rPr lang="en-IN" sz="2400" dirty="0"/>
              <a:t>• One must keep abreast of new tools for </a:t>
            </a:r>
            <a:r>
              <a:rPr lang="en-IN" sz="2400" dirty="0" smtClean="0"/>
              <a:t>Data Science </a:t>
            </a:r>
            <a:r>
              <a:rPr lang="en-IN" sz="2400" dirty="0"/>
              <a:t>that continue </a:t>
            </a:r>
            <a:r>
              <a:rPr lang="en-IN" sz="2400" dirty="0" smtClean="0"/>
              <a:t>to </a:t>
            </a:r>
            <a:r>
              <a:rPr lang="en-IN" sz="2400" dirty="0"/>
              <a:t>appear for application in several business ﬁelds.</a:t>
            </a:r>
          </a:p>
        </p:txBody>
      </p:sp>
    </p:spTree>
    <p:extLst>
      <p:ext uri="{BB962C8B-B14F-4D97-AF65-F5344CB8AC3E}">
        <p14:creationId xmlns:p14="http://schemas.microsoft.com/office/powerpoint/2010/main" val="202535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4276" y="1078173"/>
            <a:ext cx="1105468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1.1 Scenario and Background</a:t>
            </a:r>
          </a:p>
          <a:p>
            <a:r>
              <a:rPr lang="en-IN" dirty="0" smtClean="0"/>
              <a:t>I </a:t>
            </a:r>
            <a:r>
              <a:rPr lang="en-IN" dirty="0" smtClean="0"/>
              <a:t>have recently visited Downtown </a:t>
            </a:r>
            <a:r>
              <a:rPr lang="en-IN" dirty="0" smtClean="0"/>
              <a:t>"</a:t>
            </a:r>
            <a:r>
              <a:rPr lang="en-IN" dirty="0" err="1" smtClean="0"/>
              <a:t>Telok</a:t>
            </a:r>
            <a:r>
              <a:rPr lang="en-IN" dirty="0" smtClean="0"/>
              <a:t> Ayer </a:t>
            </a:r>
            <a:r>
              <a:rPr lang="en-IN" dirty="0" smtClean="0"/>
              <a:t> MRT </a:t>
            </a:r>
            <a:r>
              <a:rPr lang="en-IN" dirty="0" smtClean="0"/>
              <a:t>metro station" . I also enjoy great venues and attractions, such as international </a:t>
            </a:r>
            <a:r>
              <a:rPr lang="en-IN" dirty="0" smtClean="0"/>
              <a:t> cuisine</a:t>
            </a:r>
            <a:r>
              <a:rPr lang="en-IN" dirty="0" smtClean="0"/>
              <a:t>, entertainment and shopping. I have an oﬀer to move to work to Manhattan NY </a:t>
            </a:r>
            <a:r>
              <a:rPr lang="en-IN" dirty="0" smtClean="0"/>
              <a:t>and </a:t>
            </a:r>
            <a:r>
              <a:rPr lang="en-IN" dirty="0" smtClean="0"/>
              <a:t>I would like to move if I can ﬁnd a place to live similar with similar venues.</a:t>
            </a:r>
          </a:p>
          <a:p>
            <a:r>
              <a:rPr lang="en-IN" sz="2400" dirty="0" smtClean="0"/>
              <a:t>1.2 Problem to be resolved:</a:t>
            </a:r>
          </a:p>
          <a:p>
            <a:r>
              <a:rPr lang="en-IN" dirty="0" smtClean="0"/>
              <a:t>How to ﬁnd an apartment in Manhattan with the following conditions:</a:t>
            </a:r>
          </a:p>
          <a:p>
            <a:r>
              <a:rPr lang="en-IN" dirty="0" smtClean="0"/>
              <a:t>• Apartment with min 2 bedrooms </a:t>
            </a:r>
          </a:p>
          <a:p>
            <a:r>
              <a:rPr lang="en-IN" dirty="0" smtClean="0"/>
              <a:t>• Monthly rent not to exceed US$7000/month</a:t>
            </a:r>
          </a:p>
          <a:p>
            <a:r>
              <a:rPr lang="en-IN" dirty="0" smtClean="0"/>
              <a:t>• Located within walking distance (&lt;=1.0 mile, 1.6 km) from a subway metro station in </a:t>
            </a:r>
            <a:r>
              <a:rPr lang="en-IN" dirty="0" smtClean="0"/>
              <a:t>Manhattan</a:t>
            </a:r>
            <a:endParaRPr lang="en-IN" dirty="0" smtClean="0"/>
          </a:p>
          <a:p>
            <a:r>
              <a:rPr lang="en-IN" dirty="0" smtClean="0"/>
              <a:t>• Venues and amenities as in my current residence.</a:t>
            </a:r>
          </a:p>
          <a:p>
            <a:r>
              <a:rPr lang="en-IN" sz="2800" dirty="0" smtClean="0"/>
              <a:t>1.3 Interested Audience</a:t>
            </a:r>
          </a:p>
          <a:p>
            <a:r>
              <a:rPr lang="en-IN" dirty="0" smtClean="0"/>
              <a:t>I believe the methodology, tools and strategy used in this project is relevant for a person </a:t>
            </a:r>
            <a:r>
              <a:rPr lang="en-IN" dirty="0" smtClean="0"/>
              <a:t>or </a:t>
            </a:r>
            <a:r>
              <a:rPr lang="en-IN" dirty="0" smtClean="0"/>
              <a:t>entity considering moving to a major city in US, Europe or Asia.  Europe, US or Asia, </a:t>
            </a:r>
            <a:r>
              <a:rPr lang="en-IN" dirty="0" smtClean="0"/>
              <a:t>Likewise</a:t>
            </a:r>
            <a:r>
              <a:rPr lang="en-IN" dirty="0" smtClean="0"/>
              <a:t>, it can be helpful approach to explore the opening of a new business.  The use </a:t>
            </a:r>
            <a:r>
              <a:rPr lang="en-IN" dirty="0" smtClean="0"/>
              <a:t>of </a:t>
            </a:r>
            <a:r>
              <a:rPr lang="en-IN" dirty="0" err="1" smtClean="0"/>
              <a:t>FourSquare</a:t>
            </a:r>
            <a:r>
              <a:rPr lang="en-IN" dirty="0" smtClean="0"/>
              <a:t> data and mapping techniques combined with data analysis will help </a:t>
            </a:r>
            <a:r>
              <a:rPr lang="en-IN" dirty="0" smtClean="0"/>
              <a:t>resolve </a:t>
            </a:r>
            <a:r>
              <a:rPr lang="en-IN" dirty="0" smtClean="0"/>
              <a:t>the key questions arisen. Lastly, this project is a good practical case for a person </a:t>
            </a:r>
            <a:r>
              <a:rPr lang="en-IN" dirty="0" smtClean="0"/>
              <a:t>developing </a:t>
            </a:r>
            <a:r>
              <a:rPr lang="en-IN" dirty="0" smtClean="0"/>
              <a:t>Data Science skills.</a:t>
            </a:r>
            <a:endParaRPr lang="en-IN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91319" y="117959"/>
            <a:ext cx="8770571" cy="960214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mtClean="0"/>
              <a:t>1.0 Introduction</a:t>
            </a:r>
            <a:br>
              <a:rPr lang="en-IN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38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994" y="806441"/>
            <a:ext cx="11436824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2.1  Data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/>
              <a:t>Geodata</a:t>
            </a:r>
            <a:r>
              <a:rPr lang="en-IN" dirty="0" smtClean="0"/>
              <a:t> </a:t>
            </a:r>
            <a:r>
              <a:rPr lang="en-IN" dirty="0"/>
              <a:t>for current residence in Singapore with venues established using Foursquare.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List </a:t>
            </a:r>
            <a:r>
              <a:rPr lang="en-IN" dirty="0"/>
              <a:t>of Manhattan (MH) </a:t>
            </a:r>
            <a:r>
              <a:rPr lang="en-IN" dirty="0" err="1"/>
              <a:t>neighborhoods</a:t>
            </a:r>
            <a:r>
              <a:rPr lang="en-IN" dirty="0"/>
              <a:t> with clustered venues established via Foursquare (as in </a:t>
            </a:r>
            <a:r>
              <a:rPr lang="en-IN" dirty="0" smtClean="0"/>
              <a:t>Course Lab</a:t>
            </a:r>
            <a:r>
              <a:rPr lang="en-IN" dirty="0"/>
              <a:t>). https://en.wikipedia.org/wiki/List_of_Manhattan_neighborhoods#Midtown_neighborhoods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List </a:t>
            </a:r>
            <a:r>
              <a:rPr lang="en-IN" dirty="0"/>
              <a:t>of subway metro stations in Manhattan with addresses and geo data (</a:t>
            </a:r>
            <a:r>
              <a:rPr lang="en-IN" dirty="0" err="1"/>
              <a:t>lat,long</a:t>
            </a:r>
            <a:r>
              <a:rPr lang="en-IN" dirty="0"/>
              <a:t>): https://</a:t>
            </a:r>
          </a:p>
          <a:p>
            <a:r>
              <a:rPr lang="en-IN" dirty="0"/>
              <a:t>en.wikipedia.org/wiki/</a:t>
            </a:r>
            <a:r>
              <a:rPr lang="en-IN" dirty="0" err="1"/>
              <a:t>List_of_New_York_City_Subway_stations_in_Manhattan</a:t>
            </a:r>
            <a:r>
              <a:rPr lang="en-IN" dirty="0"/>
              <a:t>) , (https://www.google.com/</a:t>
            </a:r>
          </a:p>
          <a:p>
            <a:r>
              <a:rPr lang="en-IN" dirty="0"/>
              <a:t>maps/search/</a:t>
            </a:r>
            <a:r>
              <a:rPr lang="en-IN" dirty="0" err="1"/>
              <a:t>manhattan+subway+metro+stations</a:t>
            </a:r>
            <a:r>
              <a:rPr lang="en-IN" dirty="0"/>
              <a:t>/@40.7837297,-74.1033043,11z/data=!3m1!4b1)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List </a:t>
            </a:r>
            <a:r>
              <a:rPr lang="en-IN" dirty="0"/>
              <a:t>of apartments for rent in Manhattan area with information on </a:t>
            </a:r>
            <a:r>
              <a:rPr lang="en-IN" dirty="0" err="1"/>
              <a:t>neighborhood</a:t>
            </a:r>
            <a:r>
              <a:rPr lang="en-IN" dirty="0"/>
              <a:t> location, address, </a:t>
            </a:r>
          </a:p>
          <a:p>
            <a:r>
              <a:rPr lang="en-IN" dirty="0"/>
              <a:t>number of beds, area size, monthly rent price and complemented with geo data via </a:t>
            </a:r>
            <a:r>
              <a:rPr lang="en-IN" dirty="0" err="1"/>
              <a:t>Nominatim</a:t>
            </a:r>
            <a:r>
              <a:rPr lang="en-IN" dirty="0"/>
              <a:t>.  http://</a:t>
            </a:r>
          </a:p>
          <a:p>
            <a:r>
              <a:rPr lang="en-IN" dirty="0"/>
              <a:t>www.rentmanhattan.com/index.cfm?page=search&amp;state=results https://www.nestpick.com/search?</a:t>
            </a:r>
          </a:p>
          <a:p>
            <a:r>
              <a:rPr lang="en-IN" dirty="0"/>
              <a:t>city=new-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Place </a:t>
            </a:r>
            <a:r>
              <a:rPr lang="en-IN" dirty="0"/>
              <a:t>to work in Manhattan (Park Avenue and 53rd St) for reference </a:t>
            </a:r>
          </a:p>
          <a:p>
            <a:r>
              <a:rPr lang="en-IN" sz="2400" dirty="0"/>
              <a:t>2.2  Data Sources, Data Processing and Tools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Singapore </a:t>
            </a:r>
            <a:r>
              <a:rPr lang="en-IN" dirty="0"/>
              <a:t>data and map is to be created with use of </a:t>
            </a:r>
            <a:r>
              <a:rPr lang="en-IN" dirty="0" err="1"/>
              <a:t>Nominatim</a:t>
            </a:r>
            <a:r>
              <a:rPr lang="en-IN" dirty="0"/>
              <a:t> , Foursquare and Folium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Manhattan </a:t>
            </a:r>
            <a:r>
              <a:rPr lang="en-IN" dirty="0" err="1"/>
              <a:t>neighborhoods</a:t>
            </a:r>
            <a:r>
              <a:rPr lang="en-IN" dirty="0"/>
              <a:t> were obtained from Wikipedia and organized by </a:t>
            </a:r>
            <a:r>
              <a:rPr lang="en-IN" dirty="0" err="1"/>
              <a:t>Neighborhoods</a:t>
            </a:r>
            <a:r>
              <a:rPr lang="en-IN" dirty="0"/>
              <a:t> with </a:t>
            </a:r>
            <a:r>
              <a:rPr lang="en-IN" dirty="0" err="1"/>
              <a:t>geodata</a:t>
            </a:r>
            <a:r>
              <a:rPr lang="en-IN" dirty="0"/>
              <a:t> </a:t>
            </a:r>
          </a:p>
          <a:p>
            <a:r>
              <a:rPr lang="en-IN" dirty="0"/>
              <a:t>via </a:t>
            </a:r>
            <a:r>
              <a:rPr lang="en-IN" dirty="0" err="1"/>
              <a:t>Nominatim</a:t>
            </a:r>
            <a:r>
              <a:rPr lang="en-IN" dirty="0"/>
              <a:t> for mapping with Folium.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List </a:t>
            </a:r>
            <a:r>
              <a:rPr lang="en-IN" dirty="0"/>
              <a:t>of Subway stations was obtained via Wikipedia, NY Transit web site and Google map,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List </a:t>
            </a:r>
            <a:r>
              <a:rPr lang="en-IN" dirty="0"/>
              <a:t>of apartments for rent was consolidated from web-scraping real estate sites for MH. The geolocation </a:t>
            </a:r>
          </a:p>
          <a:p>
            <a:r>
              <a:rPr lang="en-IN" dirty="0"/>
              <a:t>(</a:t>
            </a:r>
            <a:r>
              <a:rPr lang="en-IN" dirty="0" err="1"/>
              <a:t>lat,long</a:t>
            </a:r>
            <a:r>
              <a:rPr lang="en-IN" dirty="0"/>
              <a:t>) data was found with algorithm coding and using </a:t>
            </a:r>
            <a:r>
              <a:rPr lang="en-IN" dirty="0" err="1"/>
              <a:t>Nominatim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Folium </a:t>
            </a:r>
            <a:r>
              <a:rPr lang="en-IN" dirty="0"/>
              <a:t>map was the basis of mapping with various features to consolidate all data in ONE map where </a:t>
            </a:r>
          </a:p>
          <a:p>
            <a:r>
              <a:rPr lang="en-IN" dirty="0"/>
              <a:t>one can visualize all details needed to make a selection of apartment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162491" y="37000"/>
            <a:ext cx="39139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/>
              <a:t>2.0 Data Section</a:t>
            </a:r>
          </a:p>
        </p:txBody>
      </p:sp>
    </p:spTree>
    <p:extLst>
      <p:ext uri="{BB962C8B-B14F-4D97-AF65-F5344CB8AC3E}">
        <p14:creationId xmlns:p14="http://schemas.microsoft.com/office/powerpoint/2010/main" val="406753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4729" y="1470127"/>
            <a:ext cx="81977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The Strategy to ﬁnd the answer:</a:t>
            </a:r>
          </a:p>
          <a:p>
            <a:r>
              <a:rPr lang="en-IN" dirty="0"/>
              <a:t>The strategy is based on mapping the described data in section 2.0, in order to </a:t>
            </a:r>
          </a:p>
          <a:p>
            <a:r>
              <a:rPr lang="en-IN" dirty="0"/>
              <a:t>facilitate the choice of at least two candidate places for rent. The information will be </a:t>
            </a:r>
          </a:p>
          <a:p>
            <a:r>
              <a:rPr lang="en-IN" dirty="0"/>
              <a:t>consolidated in ONE MAP where one can see the details of the apartment, the cluster </a:t>
            </a:r>
          </a:p>
          <a:p>
            <a:r>
              <a:rPr lang="en-IN" dirty="0"/>
              <a:t>of venues in the </a:t>
            </a:r>
            <a:r>
              <a:rPr lang="en-IN" dirty="0" err="1"/>
              <a:t>neighborhood</a:t>
            </a:r>
            <a:r>
              <a:rPr lang="en-IN" dirty="0"/>
              <a:t> and the relative location from a subway station and </a:t>
            </a:r>
          </a:p>
          <a:p>
            <a:r>
              <a:rPr lang="en-IN" dirty="0"/>
              <a:t>from work place. A measurement tool icon will also be provided. The popups on the </a:t>
            </a:r>
          </a:p>
          <a:p>
            <a:r>
              <a:rPr lang="en-IN" dirty="0"/>
              <a:t>map items will display rent price, location and cluster of venues applicable.</a:t>
            </a:r>
          </a:p>
          <a:p>
            <a:r>
              <a:rPr lang="en-IN" sz="2400" dirty="0"/>
              <a:t>The Tools:</a:t>
            </a:r>
          </a:p>
          <a:p>
            <a:r>
              <a:rPr lang="en-IN" dirty="0"/>
              <a:t>Web-scraping of sites is used to consolidate data-frame information which was </a:t>
            </a:r>
          </a:p>
          <a:p>
            <a:r>
              <a:rPr lang="en-IN" dirty="0"/>
              <a:t>saved as csv ﬁles for convenience and to simply the report. </a:t>
            </a:r>
            <a:r>
              <a:rPr lang="en-IN" dirty="0" err="1"/>
              <a:t>Geodata</a:t>
            </a:r>
            <a:r>
              <a:rPr lang="en-IN" dirty="0"/>
              <a:t> was obtained </a:t>
            </a:r>
          </a:p>
          <a:p>
            <a:r>
              <a:rPr lang="en-IN" dirty="0"/>
              <a:t>by coding a program to use </a:t>
            </a:r>
            <a:r>
              <a:rPr lang="en-IN" dirty="0" err="1"/>
              <a:t>Nominatim</a:t>
            </a:r>
            <a:r>
              <a:rPr lang="en-IN" dirty="0"/>
              <a:t> to get latitude and longitude of subway </a:t>
            </a:r>
          </a:p>
          <a:p>
            <a:r>
              <a:rPr lang="en-IN" dirty="0"/>
              <a:t>stations and also for each of (144 units) the apartments for rent listed.  </a:t>
            </a:r>
          </a:p>
          <a:p>
            <a:r>
              <a:rPr lang="en-IN" dirty="0" err="1"/>
              <a:t>Geopy_distance</a:t>
            </a:r>
            <a:r>
              <a:rPr lang="en-IN" dirty="0"/>
              <a:t> and </a:t>
            </a:r>
            <a:r>
              <a:rPr lang="en-IN" dirty="0" err="1"/>
              <a:t>Nominatim</a:t>
            </a:r>
            <a:r>
              <a:rPr lang="en-IN" dirty="0"/>
              <a:t> were used to establish relative distances. </a:t>
            </a:r>
            <a:r>
              <a:rPr lang="en-IN" dirty="0" err="1"/>
              <a:t>Seaborn</a:t>
            </a:r>
            <a:r>
              <a:rPr lang="en-IN" dirty="0"/>
              <a:t> </a:t>
            </a:r>
          </a:p>
          <a:p>
            <a:r>
              <a:rPr lang="en-IN" dirty="0"/>
              <a:t>graphic was used for general statistics on rental data.</a:t>
            </a:r>
          </a:p>
          <a:p>
            <a:r>
              <a:rPr lang="en-IN" dirty="0"/>
              <a:t>Maps with popups labels allow quick identiﬁcation of location, price and feature, thus </a:t>
            </a:r>
          </a:p>
          <a:p>
            <a:r>
              <a:rPr lang="en-IN" dirty="0"/>
              <a:t>making the selection very easy</a:t>
            </a:r>
          </a:p>
        </p:txBody>
      </p:sp>
      <p:sp>
        <p:nvSpPr>
          <p:cNvPr id="3" name="Rectangle 2"/>
          <p:cNvSpPr/>
          <p:nvPr/>
        </p:nvSpPr>
        <p:spPr>
          <a:xfrm>
            <a:off x="3484729" y="200884"/>
            <a:ext cx="37550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/>
              <a:t>3.0 Methodology</a:t>
            </a:r>
          </a:p>
        </p:txBody>
      </p:sp>
    </p:spTree>
    <p:extLst>
      <p:ext uri="{BB962C8B-B14F-4D97-AF65-F5344CB8AC3E}">
        <p14:creationId xmlns:p14="http://schemas.microsoft.com/office/powerpoint/2010/main" val="14835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7101" y="105349"/>
            <a:ext cx="4949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/>
              <a:t>4.0 Execution and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61" y="1269241"/>
            <a:ext cx="9400837" cy="53772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20463" y="807576"/>
            <a:ext cx="5971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Current residence </a:t>
            </a:r>
            <a:r>
              <a:rPr lang="en-IN" sz="2400" dirty="0" err="1"/>
              <a:t>Neighborhood</a:t>
            </a:r>
            <a:r>
              <a:rPr lang="en-IN" sz="2400" dirty="0"/>
              <a:t> in Singapore </a:t>
            </a:r>
          </a:p>
        </p:txBody>
      </p:sp>
    </p:spTree>
    <p:extLst>
      <p:ext uri="{BB962C8B-B14F-4D97-AF65-F5344CB8AC3E}">
        <p14:creationId xmlns:p14="http://schemas.microsoft.com/office/powerpoint/2010/main" val="199004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4380" y="200884"/>
            <a:ext cx="5692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Venues around </a:t>
            </a:r>
            <a:r>
              <a:rPr lang="en-IN" sz="3200" dirty="0" err="1"/>
              <a:t>Neighborhood</a:t>
            </a:r>
            <a:r>
              <a:rPr lang="en-IN" sz="3200" dirty="0"/>
              <a:t> in </a:t>
            </a:r>
          </a:p>
        </p:txBody>
      </p:sp>
      <p:pic>
        <p:nvPicPr>
          <p:cNvPr id="2050" name="Picture 2" descr="# Venues near current Singapore residence place &#10;SGnearby_venues . head (1B) &#10;out-[11]: &#10;name &#10;Napoleon Food &amp; Wine Bar &#10;Pepper Bowl &#10;Park Bench Deli &#10;Muchachos &#10;Mellower Coffee &#10;Dumping Darlings &#10;Sofitel So Singapore &#10;Freehouse &#10;ps cafe &#10;categories &#10;Wine Bar &#10;Cocktail Bar &#10;Asian Restaurant &#10;Deli / Bodega &#10;Burrito Place &#10;café &#10;Dumpling Restaurant &#10;Hotel &#10;Beer Garden &#10;café &#10;1279925 &#10;1.280135 &#10;1279371 &#10;1179872 &#10;1179072 &#10;1.277814 &#10;1.280124 &#10;1281254 &#10;1280468 &#10;Ing &#10;103 847333 &#10;103 846844 &#10;103 846710 &#10;103 847287 &#10;103 847026 &#10;103 848188 &#10;103 846942 &#10;103 849867 &#10;103 848513 &#10;103 846264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860" y="926863"/>
            <a:ext cx="8865073" cy="53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51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58415" y="269122"/>
            <a:ext cx="5742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err="1"/>
              <a:t>GeoData</a:t>
            </a:r>
            <a:r>
              <a:rPr lang="en-IN" sz="3200" dirty="0"/>
              <a:t> Manhattan </a:t>
            </a:r>
            <a:r>
              <a:rPr lang="en-IN" sz="3200" dirty="0" err="1"/>
              <a:t>apts</a:t>
            </a:r>
            <a:r>
              <a:rPr lang="en-IN" sz="3200" dirty="0"/>
              <a:t> for rent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66" y="1056130"/>
            <a:ext cx="10199534" cy="53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4" y="1113931"/>
            <a:ext cx="11903618" cy="48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56831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195</TotalTime>
  <Words>1237</Words>
  <Application>Microsoft Office PowerPoint</Application>
  <PresentationFormat>Widescreen</PresentationFormat>
  <Paragraphs>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Schoolbook</vt:lpstr>
      <vt:lpstr>Corbel</vt:lpstr>
      <vt:lpstr>Feathered</vt:lpstr>
      <vt:lpstr>My Coursera Capstone Project Final</vt:lpstr>
      <vt:lpstr>Report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Coursera Capstone Project Final</dc:title>
  <dc:creator>Nageswar Rao Katlagunta</dc:creator>
  <cp:lastModifiedBy>Nageswar Rao Katlagunta</cp:lastModifiedBy>
  <cp:revision>7</cp:revision>
  <dcterms:created xsi:type="dcterms:W3CDTF">2020-02-03T16:16:13Z</dcterms:created>
  <dcterms:modified xsi:type="dcterms:W3CDTF">2020-02-07T14:27:32Z</dcterms:modified>
</cp:coreProperties>
</file>